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3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47227-34D9-4E61-9D66-958ECA65A2D6}" v="11" dt="2023-08-25T14:30:51.354"/>
    <p1510:client id="{1E3B8BF2-4E3C-4AF5-8454-9D7F6C2E38EF}" v="4" dt="2023-08-25T19:23:31.536"/>
    <p1510:client id="{4B8A5268-2CD5-4347-9CCE-E22BFB91C1B8}" v="72" dt="2023-08-27T04:35:27.101"/>
    <p1510:client id="{5FE7D815-E891-49C1-A03C-DA8DC64B5613}" v="31" dt="2023-08-25T14:04:53.545"/>
    <p1510:client id="{63667A03-9806-4191-9F12-65181EA5CB71}" v="36" dt="2023-08-25T15:04:22.299"/>
    <p1510:client id="{7177F31E-5A0D-4FEF-8CBF-ED8DEB5E2A01}" v="39" dt="2023-08-25T15:59:59.808"/>
    <p1510:client id="{867AA989-1571-4357-9D17-94E0F83CDDBF}" v="8" dt="2023-08-25T14:58:25.249"/>
    <p1510:client id="{9C85434A-72CD-4276-A1DF-C41AA6F37F1A}" v="224" dt="2023-08-25T15:21:32.653"/>
    <p1510:client id="{9DF8F118-79D7-4B6A-B41B-D41D106CB17A}" v="2" dt="2023-08-25T17:49:17.413"/>
    <p1510:client id="{A6F18CF8-4E0B-4969-8CB2-DEDF98406564}" v="96" dt="2023-08-25T15:29:48.022"/>
    <p1510:client id="{C5997CF9-6057-44B6-8B79-577E88114FB1}" v="229" dt="2023-08-25T15:49:51.913"/>
    <p1510:client id="{C60433D1-61CE-4D88-B0A2-97B8C72B0E7C}" v="364" dt="2023-08-25T16:56:19.385"/>
    <p1510:client id="{D7B1EA9D-D755-498B-994A-657A799E7DB5}" v="16" dt="2023-08-30T10:49:32.7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26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55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53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8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25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562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14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2411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65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85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32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9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68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23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7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01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7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0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ced/377666918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www.hindawi.com/journals/btri/2011/94181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www.freeimageslive.co.uk/free_stock_image/hypercondria-jp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www.freeimageslive.co.uk/free_stock_image/many-tablets-jp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ign with green lights&#10;&#10;Description automatically generated">
            <a:extLst>
              <a:ext uri="{FF2B5EF4-FFF2-40B4-BE49-F238E27FC236}">
                <a16:creationId xmlns:a16="http://schemas.microsoft.com/office/drawing/2014/main" id="{385289D1-9B99-16C1-94D6-4F937545FB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119" b="138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en-US" i="1">
                <a:ea typeface="Calibri Light"/>
                <a:cs typeface="Calibri Light"/>
              </a:rPr>
              <a:t>Introduction  of Pharmacy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>
            <a:normAutofit/>
          </a:bodyPr>
          <a:lstStyle/>
          <a:p>
            <a:r>
              <a:rPr lang="en-US">
                <a:cs typeface="Calibri"/>
              </a:rPr>
              <a:t>Presented by shahariyan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05B26C-D054-0510-05D0-BEDF1622C31A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unopened pill packets">
            <a:extLst>
              <a:ext uri="{FF2B5EF4-FFF2-40B4-BE49-F238E27FC236}">
                <a16:creationId xmlns:a16="http://schemas.microsoft.com/office/drawing/2014/main" id="{8DC249C0-D76A-1165-8B7B-79BEB5CFB7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4" b="12214"/>
          <a:stretch/>
        </p:blipFill>
        <p:spPr>
          <a:xfrm>
            <a:off x="-197049" y="10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6490E-F023-162E-605F-0E2D09C5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medicine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9A4A6-9F20-FB8C-574F-67BE13DA1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260308"/>
            <a:ext cx="9437159" cy="372533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>
                <a:latin typeface="Verdana"/>
                <a:ea typeface="Verdana"/>
              </a:rPr>
              <a:t>Medicine is any drug, which has definite dose and dosage form and is used to treat or prevent diseases in man or animal. 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Verdana"/>
                <a:ea typeface="Verdana"/>
              </a:rPr>
              <a:t>Example: Paracetamol 500mg tablet, Amoxicillin 250mg capsule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algn="just">
              <a:buClr>
                <a:srgbClr val="FFFFFF"/>
              </a:buClr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 b="1" i="1">
                <a:latin typeface="Verdana"/>
                <a:ea typeface="Verdana"/>
              </a:rPr>
              <a:t> Counterfeit Medicine</a:t>
            </a:r>
            <a:endParaRPr lang="en-US"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US" sz="2000" b="1" i="1">
                <a:latin typeface="Verdana"/>
                <a:ea typeface="Verdana"/>
              </a:rPr>
              <a:t> Essential </a:t>
            </a:r>
          </a:p>
          <a:p>
            <a:pPr algn="just">
              <a:buNone/>
            </a:pPr>
            <a:r>
              <a:rPr lang="en-US" sz="2400" b="1">
                <a:latin typeface="Verdana"/>
                <a:ea typeface="Verdana"/>
                <a:cs typeface="Calibri"/>
              </a:rPr>
              <a:t>Detailed from ‘Fundamentals of Pharmacy &amp; Pharmacy Practices’ by M.A. Mazid &amp; M.A. Rashid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i="1">
              <a:latin typeface="Verdana"/>
              <a:ea typeface="Verdan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226945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Picture 3" descr="End Free Stock Photo - Public Domain Pictures">
            <a:extLst>
              <a:ext uri="{FF2B5EF4-FFF2-40B4-BE49-F238E27FC236}">
                <a16:creationId xmlns:a16="http://schemas.microsoft.com/office/drawing/2014/main" id="{C0139E86-A6E0-7315-2B60-3E386F782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50" b="131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8C5E77-0080-4457-B42A-3E5420A7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E6F2CF7-0423-4CC7-90FD-1FEBA0CA5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712912" y="2125133"/>
            <a:ext cx="8736013" cy="2607734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BFB91-AF70-73C0-EC11-6D34F6BA3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8758" y="3894653"/>
            <a:ext cx="8355542" cy="6646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cap="all"/>
              <a:t>                                                THE  END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DB51DDA-F096-CD82-06DA-D1346BB3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9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701802-2876-1F7B-6A7F-BC63C49084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E2C7AD-ED8C-5FB5-2809-F40930DF5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/>
              <a:t>Drug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A40C1-5739-EE31-197D-CA19477DD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37" y="1897138"/>
            <a:ext cx="10131425" cy="51050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en-US" sz="2000">
                <a:latin typeface="Verdana"/>
                <a:ea typeface="Verdana"/>
                <a:cs typeface="Calibri" panose="020F0502020204030204"/>
              </a:rPr>
              <a:t>Definition :According to WHO , any subtances that are used to modify or explore physical systems or pathological states for the benefits of the recipient .</a:t>
            </a:r>
          </a:p>
          <a:p>
            <a:pPr algn="just">
              <a:buNone/>
            </a:pPr>
            <a:endParaRPr lang="en-US" sz="2000">
              <a:latin typeface="Verdana"/>
              <a:ea typeface="Verdana"/>
              <a:cs typeface="Calibri" panose="020F0502020204030204"/>
            </a:endParaRPr>
          </a:p>
          <a:p>
            <a:pPr algn="just">
              <a:buNone/>
            </a:pPr>
            <a:r>
              <a:rPr lang="en-US" sz="2000">
                <a:latin typeface="Verdana"/>
                <a:ea typeface="Verdana"/>
                <a:cs typeface="Calibri" panose="020F0502020204030204"/>
              </a:rPr>
              <a:t>SOURCES  OF DRUGS :</a:t>
            </a:r>
          </a:p>
          <a:p>
            <a:pPr algn="just">
              <a:buNone/>
            </a:pPr>
            <a:endParaRPr lang="en-US" sz="2000">
              <a:latin typeface="Verdana"/>
              <a:ea typeface="Verdana"/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70F672-5382-CF20-6C68-903C8F221A73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9CAFC7A-3D5E-03D5-6533-569257EF4C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914182"/>
              </p:ext>
            </p:extLst>
          </p:nvPr>
        </p:nvGraphicFramePr>
        <p:xfrm>
          <a:off x="604761" y="3991428"/>
          <a:ext cx="11274798" cy="2710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8266">
                  <a:extLst>
                    <a:ext uri="{9D8B030D-6E8A-4147-A177-3AD203B41FA5}">
                      <a16:colId xmlns:a16="http://schemas.microsoft.com/office/drawing/2014/main" val="4125868228"/>
                    </a:ext>
                  </a:extLst>
                </a:gridCol>
                <a:gridCol w="3758266">
                  <a:extLst>
                    <a:ext uri="{9D8B030D-6E8A-4147-A177-3AD203B41FA5}">
                      <a16:colId xmlns:a16="http://schemas.microsoft.com/office/drawing/2014/main" val="2699803906"/>
                    </a:ext>
                  </a:extLst>
                </a:gridCol>
                <a:gridCol w="3758266">
                  <a:extLst>
                    <a:ext uri="{9D8B030D-6E8A-4147-A177-3AD203B41FA5}">
                      <a16:colId xmlns:a16="http://schemas.microsoft.com/office/drawing/2014/main" val="794174627"/>
                    </a:ext>
                  </a:extLst>
                </a:gridCol>
              </a:tblGrid>
              <a:tr h="54428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NATURAL SOURCE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SYNTHATIC SOURCE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SE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MI SYNTHETIC SOURCE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054242"/>
                  </a:ext>
                </a:extLst>
              </a:tr>
              <a:tr h="2166692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Vegatable source 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Animal source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Mineral source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Microbiological source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Inorganic source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Organic source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Combination source 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By altering structers of naturally occuring drugs</a:t>
                      </a:r>
                      <a:endParaRPr lang="en-US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952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19319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Plant a Tree - World Land Trust">
            <a:extLst>
              <a:ext uri="{FF2B5EF4-FFF2-40B4-BE49-F238E27FC236}">
                <a16:creationId xmlns:a16="http://schemas.microsoft.com/office/drawing/2014/main" id="{1A978507-4BCE-10FB-35B6-B87BF2D9BB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895" b="178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297BC-157C-3114-5D8D-6A7D137F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cs typeface="Calibri Light"/>
              </a:rPr>
              <a:t>Sources of drugs </a:t>
            </a:r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E1DAEAC-A228-A55D-F3D9-C24FBD745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err="1">
                <a:cs typeface="Calibri"/>
              </a:rPr>
              <a:t>Vegatables</a:t>
            </a:r>
            <a:r>
              <a:rPr lang="en-US">
                <a:cs typeface="Calibri"/>
              </a:rPr>
              <a:t> or plants source</a:t>
            </a:r>
          </a:p>
          <a:p>
            <a:r>
              <a:rPr lang="en-US">
                <a:cs typeface="Calibri"/>
              </a:rPr>
              <a:t>Oldest of all</a:t>
            </a:r>
          </a:p>
          <a:p>
            <a:pPr marL="0" indent="0">
              <a:buClr>
                <a:srgbClr val="FFFFFF"/>
              </a:buClr>
              <a:buNone/>
            </a:pPr>
            <a:r>
              <a:rPr lang="en-US">
                <a:latin typeface="Wingdings 2"/>
                <a:cs typeface="Calibri"/>
                <a:sym typeface="Wingdings 2"/>
              </a:rPr>
              <a:t></a:t>
            </a:r>
            <a:r>
              <a:rPr lang="en-US">
                <a:latin typeface="Verdana"/>
                <a:ea typeface="Verdana"/>
                <a:cs typeface="Calibri"/>
              </a:rPr>
              <a:t>Various parts of plants like-leaves, flowers, seeds, roots, stems &amp; bark etc. are used </a:t>
            </a:r>
          </a:p>
          <a:p>
            <a:pPr>
              <a:buNone/>
            </a:pPr>
            <a:r>
              <a:rPr lang="en-US">
                <a:latin typeface="Wingdings 2"/>
                <a:ea typeface="Verdana"/>
                <a:cs typeface="Calibri"/>
                <a:sym typeface="Wingdings 2"/>
              </a:rPr>
              <a:t></a:t>
            </a:r>
            <a:r>
              <a:rPr lang="en-US">
                <a:latin typeface="Verdana"/>
                <a:ea typeface="Verdana"/>
                <a:cs typeface="Calibri"/>
              </a:rPr>
              <a:t>e.g. – Belladonna leaves, Belladonna roots, Cinchona bark, Digitalis leaves, </a:t>
            </a:r>
            <a:r>
              <a:rPr lang="en-US" err="1">
                <a:latin typeface="Verdana"/>
                <a:ea typeface="Verdana"/>
                <a:cs typeface="Calibri"/>
              </a:rPr>
              <a:t>Nux</a:t>
            </a:r>
            <a:r>
              <a:rPr lang="en-US">
                <a:latin typeface="Verdana"/>
                <a:ea typeface="Verdana"/>
                <a:cs typeface="Calibri"/>
              </a:rPr>
              <a:t> vomica seeds, seed head of unripe opium poppy etc. 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latin typeface="Verdana"/>
              <a:ea typeface="Verdana"/>
              <a:cs typeface="Calibri"/>
            </a:endParaRPr>
          </a:p>
          <a:p>
            <a:pPr marL="0" indent="0">
              <a:buClr>
                <a:prstClr val="white"/>
              </a:buClr>
              <a:buNone/>
            </a:pPr>
            <a:endParaRPr lang="en-US">
              <a:latin typeface="Verdana"/>
              <a:ea typeface="Verdana"/>
              <a:cs typeface="Calibri"/>
            </a:endParaRPr>
          </a:p>
          <a:p>
            <a:pPr>
              <a:buClr>
                <a:srgbClr val="FFFFFF"/>
              </a:buClr>
            </a:pPr>
            <a:endParaRPr lang="en-US">
              <a:cs typeface="Calibri"/>
            </a:endParaRPr>
          </a:p>
          <a:p>
            <a:pPr>
              <a:buClr>
                <a:srgbClr val="FFFFFF"/>
              </a:buClr>
            </a:pPr>
            <a:endParaRPr lang="en-US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A0381E-B8F3-51C2-CCA1-757823DACAD4}"/>
              </a:ext>
            </a:extLst>
          </p:cNvPr>
          <p:cNvSpPr txBox="1"/>
          <p:nvPr/>
        </p:nvSpPr>
        <p:spPr>
          <a:xfrm>
            <a:off x="6599162" y="5160887"/>
            <a:ext cx="2743200" cy="11520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B7625A-F0D9-D261-F85F-855B149C00A9}"/>
              </a:ext>
            </a:extLst>
          </p:cNvPr>
          <p:cNvSpPr txBox="1"/>
          <p:nvPr/>
        </p:nvSpPr>
        <p:spPr>
          <a:xfrm>
            <a:off x="4174981" y="4682837"/>
            <a:ext cx="2733675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664765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nimals Free Stock Photo - Public Domain Pictures">
            <a:extLst>
              <a:ext uri="{FF2B5EF4-FFF2-40B4-BE49-F238E27FC236}">
                <a16:creationId xmlns:a16="http://schemas.microsoft.com/office/drawing/2014/main" id="{0B425558-B56A-9FAA-9082-740AD96966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207"/>
          <a:stretch/>
        </p:blipFill>
        <p:spPr>
          <a:xfrm>
            <a:off x="1227064" y="10"/>
            <a:ext cx="9742684" cy="6857990"/>
          </a:xfrm>
          <a:custGeom>
            <a:avLst/>
            <a:gdLst/>
            <a:ahLst/>
            <a:cxnLst/>
            <a:rect l="l" t="t" r="r" b="b"/>
            <a:pathLst>
              <a:path w="9742684" h="6858000">
                <a:moveTo>
                  <a:pt x="4863284" y="706999"/>
                </a:moveTo>
                <a:cubicBezTo>
                  <a:pt x="6365244" y="706999"/>
                  <a:pt x="7582824" y="1924579"/>
                  <a:pt x="7582824" y="3426541"/>
                </a:cubicBezTo>
                <a:cubicBezTo>
                  <a:pt x="7582824" y="4928503"/>
                  <a:pt x="6365244" y="6146083"/>
                  <a:pt x="4863284" y="6146083"/>
                </a:cubicBezTo>
                <a:cubicBezTo>
                  <a:pt x="3361322" y="6146083"/>
                  <a:pt x="2143742" y="4928503"/>
                  <a:pt x="2143742" y="3426541"/>
                </a:cubicBezTo>
                <a:cubicBezTo>
                  <a:pt x="2143742" y="1924579"/>
                  <a:pt x="3361322" y="706999"/>
                  <a:pt x="4863284" y="706999"/>
                </a:cubicBezTo>
                <a:close/>
                <a:moveTo>
                  <a:pt x="4855239" y="247854"/>
                </a:moveTo>
                <a:cubicBezTo>
                  <a:pt x="3100740" y="247854"/>
                  <a:pt x="1678438" y="1671227"/>
                  <a:pt x="1678438" y="3427045"/>
                </a:cubicBezTo>
                <a:cubicBezTo>
                  <a:pt x="1678438" y="5182864"/>
                  <a:pt x="3100740" y="6606237"/>
                  <a:pt x="4855239" y="6606237"/>
                </a:cubicBezTo>
                <a:cubicBezTo>
                  <a:pt x="6609738" y="6606237"/>
                  <a:pt x="8032040" y="5182864"/>
                  <a:pt x="8032040" y="3427045"/>
                </a:cubicBezTo>
                <a:cubicBezTo>
                  <a:pt x="8032040" y="1671227"/>
                  <a:pt x="6609738" y="247854"/>
                  <a:pt x="4855239" y="247854"/>
                </a:cubicBezTo>
                <a:close/>
                <a:moveTo>
                  <a:pt x="6870264" y="0"/>
                </a:moveTo>
                <a:lnTo>
                  <a:pt x="8333578" y="0"/>
                </a:lnTo>
                <a:lnTo>
                  <a:pt x="8496790" y="172858"/>
                </a:lnTo>
                <a:cubicBezTo>
                  <a:pt x="9271420" y="1036069"/>
                  <a:pt x="9742684" y="2177458"/>
                  <a:pt x="9742684" y="3428999"/>
                </a:cubicBezTo>
                <a:cubicBezTo>
                  <a:pt x="9742684" y="4754161"/>
                  <a:pt x="9214346" y="5955830"/>
                  <a:pt x="8356976" y="6834550"/>
                </a:cubicBezTo>
                <a:lnTo>
                  <a:pt x="8332835" y="6858000"/>
                </a:lnTo>
                <a:lnTo>
                  <a:pt x="6891722" y="6858000"/>
                </a:lnTo>
                <a:lnTo>
                  <a:pt x="6910987" y="6847453"/>
                </a:lnTo>
                <a:cubicBezTo>
                  <a:pt x="8069170" y="6152734"/>
                  <a:pt x="8844377" y="4884295"/>
                  <a:pt x="8844377" y="3434659"/>
                </a:cubicBezTo>
                <a:cubicBezTo>
                  <a:pt x="8844377" y="1993602"/>
                  <a:pt x="8078317" y="731601"/>
                  <a:pt x="6931506" y="34258"/>
                </a:cubicBezTo>
                <a:close/>
                <a:moveTo>
                  <a:pt x="2990466" y="0"/>
                </a:moveTo>
                <a:lnTo>
                  <a:pt x="6720014" y="0"/>
                </a:lnTo>
                <a:lnTo>
                  <a:pt x="6732524" y="6292"/>
                </a:lnTo>
                <a:cubicBezTo>
                  <a:pt x="7935399" y="669702"/>
                  <a:pt x="8750318" y="1950873"/>
                  <a:pt x="8750318" y="3422520"/>
                </a:cubicBezTo>
                <a:cubicBezTo>
                  <a:pt x="8750318" y="4898374"/>
                  <a:pt x="7930736" y="6182659"/>
                  <a:pt x="6722204" y="6844420"/>
                </a:cubicBezTo>
                <a:lnTo>
                  <a:pt x="6694788" y="6858000"/>
                </a:lnTo>
                <a:lnTo>
                  <a:pt x="3015690" y="6858000"/>
                </a:lnTo>
                <a:lnTo>
                  <a:pt x="2988275" y="6844420"/>
                </a:lnTo>
                <a:cubicBezTo>
                  <a:pt x="1779742" y="6182659"/>
                  <a:pt x="960160" y="4898374"/>
                  <a:pt x="960160" y="3422520"/>
                </a:cubicBezTo>
                <a:cubicBezTo>
                  <a:pt x="960160" y="1950873"/>
                  <a:pt x="1775079" y="669702"/>
                  <a:pt x="2977955" y="6292"/>
                </a:cubicBezTo>
                <a:close/>
                <a:moveTo>
                  <a:pt x="1409106" y="0"/>
                </a:moveTo>
                <a:lnTo>
                  <a:pt x="2872421" y="0"/>
                </a:lnTo>
                <a:lnTo>
                  <a:pt x="2811180" y="34258"/>
                </a:lnTo>
                <a:cubicBezTo>
                  <a:pt x="1664368" y="731601"/>
                  <a:pt x="898307" y="1993602"/>
                  <a:pt x="898307" y="3434659"/>
                </a:cubicBezTo>
                <a:cubicBezTo>
                  <a:pt x="898307" y="4884295"/>
                  <a:pt x="1673514" y="6152734"/>
                  <a:pt x="2831698" y="6847453"/>
                </a:cubicBezTo>
                <a:lnTo>
                  <a:pt x="2850963" y="6858000"/>
                </a:lnTo>
                <a:lnTo>
                  <a:pt x="1409850" y="6858000"/>
                </a:lnTo>
                <a:lnTo>
                  <a:pt x="1385708" y="6834550"/>
                </a:lnTo>
                <a:cubicBezTo>
                  <a:pt x="528338" y="5955830"/>
                  <a:pt x="0" y="4754161"/>
                  <a:pt x="0" y="3428999"/>
                </a:cubicBezTo>
                <a:cubicBezTo>
                  <a:pt x="0" y="2177458"/>
                  <a:pt x="471265" y="1036069"/>
                  <a:pt x="1245894" y="172858"/>
                </a:cubicBez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pic>
        <p:nvPicPr>
          <p:cNvPr id="4" name="Content Placeholder 3" descr="water, orange, white, koi, fish, underwater, swimming, group of animals ...">
            <a:extLst>
              <a:ext uri="{FF2B5EF4-FFF2-40B4-BE49-F238E27FC236}">
                <a16:creationId xmlns:a16="http://schemas.microsoft.com/office/drawing/2014/main" id="{B33C631B-9DD8-1046-E310-296F707A53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5735FEF-B3F9-4870-991E-F77B44594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0"/>
            <a:ext cx="12188825" cy="6856214"/>
          </a:xfrm>
          <a:prstGeom prst="rect">
            <a:avLst/>
          </a:prstGeom>
        </p:spPr>
      </p:pic>
      <p:sp>
        <p:nvSpPr>
          <p:cNvPr id="22" name="Rounded Rectangle 6">
            <a:extLst>
              <a:ext uri="{FF2B5EF4-FFF2-40B4-BE49-F238E27FC236}">
                <a16:creationId xmlns:a16="http://schemas.microsoft.com/office/drawing/2014/main" id="{46ACC547-0D6A-44BE-AFB0-741B598CF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oundRect">
            <a:avLst>
              <a:gd name="adj" fmla="val 3462"/>
            </a:avLst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D87EF1-113E-C14A-63C1-2403F9084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893" y="787400"/>
            <a:ext cx="9454700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cs typeface="Calibri Light"/>
              </a:rPr>
              <a:t>Animal source</a:t>
            </a:r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948394B-E0B0-007B-CBC5-63996E308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376" y="2128929"/>
            <a:ext cx="9454700" cy="49077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>
                <a:ea typeface="Calibri"/>
                <a:cs typeface="Calibri"/>
              </a:rPr>
              <a:t>Past Days</a:t>
            </a:r>
          </a:p>
          <a:p>
            <a:pPr marL="342900" indent="-342900" algn="just"/>
            <a:r>
              <a:rPr lang="en-US" sz="1600">
                <a:latin typeface="Verdana"/>
                <a:ea typeface="Verdana"/>
                <a:cs typeface="Calibri"/>
              </a:rPr>
              <a:t>Dried toad skin - for treatment of tooth ache, gum bleeding (China)</a:t>
            </a:r>
            <a:endParaRPr lang="en-US" sz="1600">
              <a:ea typeface="Calibri"/>
              <a:cs typeface="Calibri"/>
            </a:endParaRPr>
          </a:p>
          <a:p>
            <a:pPr algn="just">
              <a:buNone/>
            </a:pPr>
            <a:r>
              <a:rPr lang="en-US" sz="1600"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latin typeface="Verdana"/>
                <a:ea typeface="Verdana"/>
                <a:cs typeface="Calibri"/>
              </a:rPr>
              <a:t>Cod fish - Cod liver oil source of Vit. A &amp; D</a:t>
            </a:r>
            <a:endParaRPr lang="en-US" sz="16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600">
                <a:latin typeface="Verdana"/>
                <a:ea typeface="Verdana"/>
                <a:cs typeface="Calibri"/>
              </a:rPr>
              <a:t>Sheep thyroid is a source of thyroxin, used in hypertension</a:t>
            </a:r>
          </a:p>
          <a:p>
            <a:pPr marL="0" indent="0">
              <a:buNone/>
            </a:pPr>
            <a:r>
              <a:rPr lang="en-US" b="1">
                <a:latin typeface="Verdana"/>
                <a:ea typeface="Verdana"/>
                <a:cs typeface="Calibri"/>
              </a:rPr>
              <a:t>Present Days</a:t>
            </a:r>
          </a:p>
          <a:p>
            <a:pPr algn="just"/>
            <a:r>
              <a:rPr lang="en-US" sz="1600">
                <a:latin typeface="Verdana"/>
                <a:ea typeface="Verdana"/>
                <a:cs typeface="Calibri"/>
              </a:rPr>
              <a:t>Insulin from pork (porcine), Cow &amp; buffalo (bovine)</a:t>
            </a:r>
            <a:endParaRPr lang="en-US" sz="1600" b="1">
              <a:latin typeface="Verdana"/>
              <a:ea typeface="Verdana"/>
              <a:cs typeface="Calibri"/>
            </a:endParaRPr>
          </a:p>
          <a:p>
            <a:pPr algn="just">
              <a:buClr>
                <a:srgbClr val="FFFFFF"/>
              </a:buClr>
            </a:pPr>
            <a:r>
              <a:rPr lang="en-US" sz="1600" b="1">
                <a:latin typeface="Verdana"/>
                <a:ea typeface="Verdana"/>
                <a:cs typeface="Calibri"/>
              </a:rPr>
              <a:t>IgG</a:t>
            </a:r>
            <a:r>
              <a:rPr lang="en-US" sz="1600">
                <a:latin typeface="Verdana"/>
                <a:ea typeface="Verdana"/>
                <a:cs typeface="Calibri"/>
              </a:rPr>
              <a:t> is prepared by injecting specific antigens to different animals which is later used as vaccines (antiserum) </a:t>
            </a:r>
            <a:endParaRPr lang="en-US" sz="1600">
              <a:latin typeface="Calibri" panose="020F0502020204030204"/>
              <a:ea typeface="Calibri" panose="020F0502020204030204"/>
              <a:cs typeface="Calibri"/>
            </a:endParaRPr>
          </a:p>
          <a:p>
            <a:pPr algn="just">
              <a:buClr>
                <a:srgbClr val="FFFFFF"/>
              </a:buClr>
            </a:pPr>
            <a:r>
              <a:rPr lang="en-US" sz="1600" b="1" err="1">
                <a:latin typeface="Verdana"/>
                <a:ea typeface="Verdana"/>
                <a:cs typeface="Calibri"/>
              </a:rPr>
              <a:t>hMG</a:t>
            </a:r>
            <a:r>
              <a:rPr lang="en-US" sz="1600">
                <a:latin typeface="Verdana"/>
                <a:ea typeface="Verdana"/>
                <a:cs typeface="Calibri"/>
              </a:rPr>
              <a:t> (human menopausal gonadotropin) from </a:t>
            </a:r>
            <a:r>
              <a:rPr lang="en-US" sz="1600" err="1">
                <a:latin typeface="Verdana"/>
                <a:ea typeface="Verdana"/>
                <a:cs typeface="Calibri"/>
              </a:rPr>
              <a:t>post menopausal</a:t>
            </a:r>
            <a:r>
              <a:rPr lang="en-US" sz="1600">
                <a:latin typeface="Verdana"/>
                <a:ea typeface="Verdana"/>
                <a:cs typeface="Calibri"/>
              </a:rPr>
              <a:t> women urine contain mixture of FSH &amp; LH</a:t>
            </a:r>
            <a:endParaRPr lang="en-US" sz="1600">
              <a:ea typeface="Calibri"/>
              <a:cs typeface="Calibri"/>
            </a:endParaRPr>
          </a:p>
          <a:p>
            <a:pPr algn="just">
              <a:buClr>
                <a:srgbClr val="FFFFFF"/>
              </a:buClr>
            </a:pPr>
            <a:r>
              <a:rPr lang="en-US" sz="1600" b="1" err="1">
                <a:latin typeface="Verdana"/>
                <a:ea typeface="Verdana"/>
                <a:cs typeface="Calibri"/>
              </a:rPr>
              <a:t>hCG</a:t>
            </a:r>
            <a:r>
              <a:rPr lang="en-US" sz="1600">
                <a:latin typeface="Verdana"/>
                <a:ea typeface="Verdana"/>
                <a:cs typeface="Calibri"/>
              </a:rPr>
              <a:t> (human chorionic gonadotropin) produced by placenta, obtained from pregnant woman’s urine </a:t>
            </a:r>
            <a:endParaRPr lang="en-US" sz="1600">
              <a:ea typeface="Calibri"/>
              <a:cs typeface="Calibri"/>
            </a:endParaRPr>
          </a:p>
          <a:p>
            <a:pPr marL="342900" indent="-342900">
              <a:buClr>
                <a:srgbClr val="FFFFFF"/>
              </a:buClr>
            </a:pPr>
            <a:endParaRPr lang="en-US" b="1">
              <a:highlight>
                <a:srgbClr val="C0C0C0"/>
              </a:highlight>
              <a:latin typeface="Verdana"/>
              <a:ea typeface="Verdana"/>
              <a:cs typeface="Calibri"/>
            </a:endParaRPr>
          </a:p>
          <a:p>
            <a:pPr marL="0" indent="0">
              <a:buNone/>
            </a:pPr>
            <a:endParaRPr lang="en-U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506466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lecules">
            <a:extLst>
              <a:ext uri="{FF2B5EF4-FFF2-40B4-BE49-F238E27FC236}">
                <a16:creationId xmlns:a16="http://schemas.microsoft.com/office/drawing/2014/main" id="{C20BCD49-6F10-4B1A-B017-B365EB61E2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32462-D750-9542-B726-3F982F108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Mineral source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7B3B7-1E69-71C2-D1F4-BBF04F5B8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sz="2000" b="1" err="1">
                <a:latin typeface="Verdana"/>
                <a:ea typeface="Verdana"/>
              </a:rPr>
              <a:t>i</a:t>
            </a:r>
            <a:r>
              <a:rPr lang="en-US" sz="2000" b="1">
                <a:latin typeface="Verdana"/>
                <a:ea typeface="Verdana"/>
              </a:rPr>
              <a:t>. Metallic and </a:t>
            </a:r>
            <a:r>
              <a:rPr lang="en-US" sz="2000" b="1" err="1">
                <a:latin typeface="Verdana"/>
                <a:ea typeface="Verdana"/>
              </a:rPr>
              <a:t>Non metallic</a:t>
            </a:r>
            <a:r>
              <a:rPr lang="en-US" sz="2000" b="1">
                <a:latin typeface="Verdana"/>
                <a:ea typeface="Verdana"/>
              </a:rPr>
              <a:t> sources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Iron is used in treatment of iron deficiency anemia.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Mercurial salts are used in Syphilis.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Zinc is used as zinc supplement. Zinc oxide paste is used in wounds and in eczema.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Iodine is antiseptic. Iodine supplements are also used.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Gold salts are used in the treatment of rheumatoid arthritis.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 b="1">
                <a:latin typeface="Verdana"/>
                <a:ea typeface="Verdana"/>
              </a:rPr>
              <a:t>ii. Miscellaneous Sources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Fluorine has antiseptic properties.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Borax has antiseptic properties as well.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Selenium as selenium </a:t>
            </a:r>
            <a:r>
              <a:rPr lang="en-US" sz="2000" err="1">
                <a:latin typeface="Verdana"/>
                <a:ea typeface="Verdana"/>
              </a:rPr>
              <a:t>sulphide</a:t>
            </a:r>
            <a:r>
              <a:rPr lang="en-US" sz="2000">
                <a:latin typeface="Verdana"/>
                <a:ea typeface="Verdana"/>
              </a:rPr>
              <a:t> is used in </a:t>
            </a:r>
            <a:r>
              <a:rPr lang="en-US" sz="2000" err="1">
                <a:latin typeface="Verdana"/>
                <a:ea typeface="Verdana"/>
              </a:rPr>
              <a:t>anti dandruff</a:t>
            </a:r>
            <a:r>
              <a:rPr lang="en-US" sz="2000">
                <a:latin typeface="Verdana"/>
                <a:ea typeface="Verdana"/>
              </a:rPr>
              <a:t> shampoos.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Petroleum is used in preparation of liquid paraffin. 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11533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petri dish&#10;&#10;Description automatically generated">
            <a:extLst>
              <a:ext uri="{FF2B5EF4-FFF2-40B4-BE49-F238E27FC236}">
                <a16:creationId xmlns:a16="http://schemas.microsoft.com/office/drawing/2014/main" id="{96965D54-33FD-1B17-737C-382D678F85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66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5E31A-6989-F45F-6EBD-6E41FF3BF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Microbiological source</a:t>
            </a:r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EFD82D-E499-8774-F11D-0DC18BE51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pPr algn="just"/>
            <a:r>
              <a:rPr lang="en-US" sz="2000">
                <a:latin typeface="Verdana"/>
                <a:ea typeface="Verdana"/>
                <a:cs typeface="Calibri" panose="020F0502020204030204"/>
              </a:rPr>
              <a:t>Many antibiotics are isolated from different fungi etc. 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algn="just">
              <a:buClr>
                <a:srgbClr val="FFFFFF"/>
              </a:buClr>
            </a:pPr>
            <a:r>
              <a:rPr lang="en-US" sz="2000" b="1" i="1">
                <a:latin typeface="Verdana"/>
                <a:ea typeface="Verdana"/>
                <a:cs typeface="Calibri" panose="020F0502020204030204"/>
              </a:rPr>
              <a:t>Example-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Verdana"/>
                <a:ea typeface="Verdana"/>
                <a:cs typeface="Calibri" panose="020F0502020204030204"/>
              </a:rPr>
              <a:t>  - Penicillin from </a:t>
            </a:r>
            <a:r>
              <a:rPr lang="en-US" sz="2000" i="1" err="1">
                <a:latin typeface="Verdana"/>
                <a:ea typeface="Verdana"/>
                <a:cs typeface="Calibri" panose="020F0502020204030204"/>
              </a:rPr>
              <a:t>Penicillum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 notatum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 i="1">
                <a:latin typeface="Verdana"/>
                <a:ea typeface="Verdana"/>
                <a:cs typeface="Calibri" panose="020F0502020204030204"/>
              </a:rPr>
              <a:t>  - </a:t>
            </a:r>
            <a:r>
              <a:rPr lang="en-US" sz="2000">
                <a:latin typeface="Verdana"/>
                <a:ea typeface="Verdana"/>
                <a:cs typeface="Calibri" panose="020F0502020204030204"/>
              </a:rPr>
              <a:t>Erythromycin from 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Streptomyces </a:t>
            </a:r>
            <a:r>
              <a:rPr lang="en-US" sz="2000" i="1" err="1">
                <a:latin typeface="Verdana"/>
                <a:ea typeface="Verdana"/>
                <a:cs typeface="Calibri" panose="020F0502020204030204"/>
              </a:rPr>
              <a:t>erythreus</a:t>
            </a:r>
            <a:r>
              <a:rPr lang="en-US" sz="2000">
                <a:latin typeface="Verdana"/>
                <a:ea typeface="Verdana"/>
                <a:cs typeface="Calibri" panose="020F0502020204030204"/>
              </a:rPr>
              <a:t>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Verdana"/>
                <a:ea typeface="Verdana"/>
                <a:cs typeface="Calibri" panose="020F0502020204030204"/>
              </a:rPr>
              <a:t>  - Streptomycin from 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Streptomyces griseus</a:t>
            </a:r>
            <a:r>
              <a:rPr lang="en-US" sz="2000">
                <a:latin typeface="Verdana"/>
                <a:ea typeface="Verdana"/>
                <a:cs typeface="Calibri" panose="020F0502020204030204"/>
              </a:rPr>
              <a:t>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Verdana"/>
                <a:ea typeface="Verdana"/>
                <a:cs typeface="Calibri" panose="020F0502020204030204"/>
              </a:rPr>
              <a:t>  - Cephalosporins from </a:t>
            </a:r>
            <a:r>
              <a:rPr lang="en-US" sz="2000" i="1" err="1">
                <a:latin typeface="Verdana"/>
                <a:ea typeface="Verdana"/>
                <a:cs typeface="Calibri" panose="020F0502020204030204"/>
              </a:rPr>
              <a:t>Cephalosporium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 acremonium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 i="1">
                <a:latin typeface="Verdana"/>
                <a:ea typeface="Verdana"/>
                <a:cs typeface="Calibri" panose="020F0502020204030204"/>
              </a:rPr>
              <a:t>  -</a:t>
            </a:r>
            <a:r>
              <a:rPr lang="en-US" sz="2000">
                <a:latin typeface="Verdana"/>
                <a:ea typeface="Verdana"/>
                <a:cs typeface="Calibri" panose="020F0502020204030204"/>
              </a:rPr>
              <a:t> Tetracycline from 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Streptomyces </a:t>
            </a:r>
            <a:r>
              <a:rPr lang="en-US" sz="2000" i="1" err="1">
                <a:latin typeface="Verdana"/>
                <a:ea typeface="Verdana"/>
                <a:cs typeface="Calibri" panose="020F0502020204030204"/>
              </a:rPr>
              <a:t>aureofaciens</a:t>
            </a:r>
            <a:r>
              <a:rPr lang="en-US" sz="2000" i="1">
                <a:latin typeface="Verdana"/>
                <a:ea typeface="Verdana"/>
                <a:cs typeface="Calibri" panose="020F0502020204030204"/>
              </a:rPr>
              <a:t>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37069F-E160-433F-44B3-9988684A2C3F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129667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oup of pills on a white surface&#10;&#10;Description automatically generated">
            <a:extLst>
              <a:ext uri="{FF2B5EF4-FFF2-40B4-BE49-F238E27FC236}">
                <a16:creationId xmlns:a16="http://schemas.microsoft.com/office/drawing/2014/main" id="{CCBBCA58-1167-7A57-4267-16500A3B7E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3272" b="21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7E5E98-302C-C645-B64A-6402DF1E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Synthetic source</a:t>
            </a:r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0F2CDED-4C79-61D4-C2C9-01AE456F5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Organic 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Inorganic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Combination of these two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Latest of all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Drugs are produced in laboratory or in pharmaceutical industry </a:t>
            </a:r>
            <a:endParaRPr lang="en-US">
              <a:ea typeface="Calibri"/>
              <a:cs typeface="Calibri"/>
            </a:endParaRPr>
          </a:p>
          <a:p>
            <a:pPr marL="0" indent="0" algn="just">
              <a:buClr>
                <a:srgbClr val="FFFFFF"/>
              </a:buClr>
              <a:buNone/>
            </a:pPr>
            <a:r>
              <a:rPr lang="en-US" sz="2000">
                <a:latin typeface="Wingdings 2"/>
                <a:sym typeface="Wingdings 2"/>
              </a:rPr>
              <a:t></a:t>
            </a:r>
            <a:r>
              <a:rPr lang="en-US" sz="2000">
                <a:latin typeface="Verdana"/>
                <a:ea typeface="Verdana"/>
              </a:rPr>
              <a:t>Drugs are more potent and effective Free of many impurities</a:t>
            </a:r>
            <a:r>
              <a:rPr lang="en-US" sz="2000" i="1">
                <a:latin typeface="Verdana"/>
                <a:ea typeface="Verdana"/>
              </a:rPr>
              <a:t> </a:t>
            </a:r>
            <a:endParaRPr lang="en-US">
              <a:ea typeface="Calibri"/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6DEC61-1D65-D2BE-5868-FF1A4AD0807E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120929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pills&#10;&#10;Description automatically generated">
            <a:extLst>
              <a:ext uri="{FF2B5EF4-FFF2-40B4-BE49-F238E27FC236}">
                <a16:creationId xmlns:a16="http://schemas.microsoft.com/office/drawing/2014/main" id="{ED580087-88B0-BB1C-5511-580CB41CC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313" b="151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E71451-F13E-ECED-084E-55165D679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Semi synthetic source</a:t>
            </a:r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B45FCF-A01A-CFCB-9E8D-9C24C35B4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>
                <a:latin typeface="Wingdings 2"/>
                <a:ea typeface="Calibri" panose="020F0502020204030204"/>
                <a:cs typeface="Calibri" panose="020F0502020204030204"/>
                <a:sym typeface="Wingdings 2"/>
              </a:rPr>
              <a:t></a:t>
            </a:r>
            <a:r>
              <a:rPr lang="en-US">
                <a:latin typeface="Verdana"/>
                <a:ea typeface="Verdana"/>
                <a:cs typeface="Calibri" panose="020F0502020204030204"/>
              </a:rPr>
              <a:t>Some of the drugs are altered structurally in the laboratory to get newer agents with less adverse effects, prolonged duration of action and better pharmacological actions </a:t>
            </a:r>
            <a:endParaRPr lang="en-US">
              <a:ea typeface="Calibri"/>
              <a:cs typeface="Calibri"/>
            </a:endParaRPr>
          </a:p>
          <a:p>
            <a:pPr>
              <a:buNone/>
            </a:pPr>
            <a:r>
              <a:rPr lang="en-US">
                <a:latin typeface="Wingdings 2"/>
                <a:ea typeface="Calibri" panose="020F0502020204030204"/>
                <a:cs typeface="Calibri" panose="020F0502020204030204"/>
                <a:sym typeface="Wingdings 2"/>
              </a:rPr>
              <a:t></a:t>
            </a:r>
            <a:r>
              <a:rPr lang="en-US">
                <a:latin typeface="Verdana"/>
                <a:ea typeface="Verdana"/>
                <a:cs typeface="Calibri" panose="020F0502020204030204"/>
              </a:rPr>
              <a:t>Ampicillin, Amoxycillin are semisynthetic </a:t>
            </a:r>
            <a:r>
              <a:rPr lang="en-US" err="1">
                <a:latin typeface="Verdana"/>
                <a:ea typeface="Verdana"/>
                <a:cs typeface="Calibri" panose="020F0502020204030204"/>
              </a:rPr>
              <a:t>Penicillins</a:t>
            </a:r>
            <a:r>
              <a:rPr lang="en-US">
                <a:latin typeface="Verdana"/>
                <a:ea typeface="Verdana"/>
                <a:cs typeface="Calibri" panose="020F0502020204030204"/>
              </a:rPr>
              <a:t>. </a:t>
            </a:r>
            <a:endParaRPr lang="en-US">
              <a:ea typeface="Calibri"/>
              <a:cs typeface="Calibri"/>
            </a:endParaRPr>
          </a:p>
          <a:p>
            <a:pPr>
              <a:buNone/>
            </a:pPr>
            <a:r>
              <a:rPr lang="en-US">
                <a:latin typeface="Wingdings 2"/>
                <a:ea typeface="Calibri" panose="020F0502020204030204"/>
                <a:cs typeface="Calibri" panose="020F0502020204030204"/>
                <a:sym typeface="Wingdings 2"/>
              </a:rPr>
              <a:t></a:t>
            </a:r>
            <a:r>
              <a:rPr lang="en-US">
                <a:latin typeface="Verdana"/>
                <a:ea typeface="Verdana"/>
                <a:cs typeface="Calibri" panose="020F0502020204030204"/>
              </a:rPr>
              <a:t>Heroin is obtained from Morphine</a:t>
            </a:r>
            <a:r>
              <a:rPr lang="en-US" i="1">
                <a:latin typeface="Verdana"/>
                <a:ea typeface="Verdana"/>
                <a:cs typeface="Calibri" panose="020F0502020204030204"/>
              </a:rPr>
              <a:t> 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C64416-1DCD-9C66-2D54-A76AD3401B9F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175875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ssorted pills and tablets">
            <a:extLst>
              <a:ext uri="{FF2B5EF4-FFF2-40B4-BE49-F238E27FC236}">
                <a16:creationId xmlns:a16="http://schemas.microsoft.com/office/drawing/2014/main" id="{CC175974-47C6-C9DD-7403-DA7EB28C48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01" b="9829"/>
          <a:stretch/>
        </p:blipFill>
        <p:spPr>
          <a:xfrm>
            <a:off x="20" y="-78818"/>
            <a:ext cx="12191980" cy="7803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C7916C-36F2-ED0E-C6DD-7BF638B67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US">
                <a:ea typeface="Calibri Light"/>
                <a:cs typeface="Calibri Light"/>
              </a:rPr>
              <a:t>Types of drugs </a:t>
            </a:r>
            <a:endParaRPr lang="en-US"/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B031A521-95D2-5C80-4BB0-49C0168FE0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3218316"/>
              </p:ext>
            </p:extLst>
          </p:nvPr>
        </p:nvGraphicFramePr>
        <p:xfrm>
          <a:off x="1379482" y="2062654"/>
          <a:ext cx="9638750" cy="32113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9375">
                  <a:extLst>
                    <a:ext uri="{9D8B030D-6E8A-4147-A177-3AD203B41FA5}">
                      <a16:colId xmlns:a16="http://schemas.microsoft.com/office/drawing/2014/main" val="3965805071"/>
                    </a:ext>
                  </a:extLst>
                </a:gridCol>
                <a:gridCol w="4819375">
                  <a:extLst>
                    <a:ext uri="{9D8B030D-6E8A-4147-A177-3AD203B41FA5}">
                      <a16:colId xmlns:a16="http://schemas.microsoft.com/office/drawing/2014/main" val="2216169758"/>
                    </a:ext>
                  </a:extLst>
                </a:gridCol>
              </a:tblGrid>
              <a:tr h="3211357">
                <a:tc>
                  <a:txBody>
                    <a:bodyPr/>
                    <a:lstStyle/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b="0" i="0" u="none" strike="noStrike" noProof="0">
                        <a:latin typeface="Arial"/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b="0" i="0" u="none" strike="noStrike" noProof="0">
                        <a:latin typeface="Arial"/>
                      </a:endParaRPr>
                    </a:p>
                    <a:p>
                      <a:pPr marL="342900" lvl="0" indent="-34290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rude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Non-official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Official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Un-Official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INN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OTC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Me-too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  <a:p>
                      <a:pPr lvl="0">
                        <a:buNone/>
                      </a:pPr>
                      <a:endParaRPr lang="en-US"/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Legend / Prescription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Narcotic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Misbranded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Thermolabile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Biological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>
                          <a:solidFill>
                            <a:schemeClr val="tx1"/>
                          </a:solidFill>
                          <a:latin typeface="Arial"/>
                        </a:rPr>
                        <a:t>•</a:t>
                      </a:r>
                      <a:r>
                        <a:rPr lang="en-US" sz="2000" b="1" i="0" u="none" strike="noStrike" noProof="0">
                          <a:solidFill>
                            <a:schemeClr val="tx1"/>
                          </a:solidFill>
                          <a:latin typeface="Verdana"/>
                        </a:rPr>
                        <a:t> Non-biological drugs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066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5720616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671</Words>
  <Application>Microsoft Office PowerPoint</Application>
  <PresentationFormat>Widescreen</PresentationFormat>
  <Paragraphs>94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Verdana</vt:lpstr>
      <vt:lpstr>Wingdings 2</vt:lpstr>
      <vt:lpstr>Celestial</vt:lpstr>
      <vt:lpstr>Introduction  of Pharmacy</vt:lpstr>
      <vt:lpstr>Drug</vt:lpstr>
      <vt:lpstr>Sources of drugs </vt:lpstr>
      <vt:lpstr>Animal source</vt:lpstr>
      <vt:lpstr>Mineral source</vt:lpstr>
      <vt:lpstr>Microbiological source</vt:lpstr>
      <vt:lpstr>Synthetic source</vt:lpstr>
      <vt:lpstr>Semi synthetic source</vt:lpstr>
      <vt:lpstr>Types of drugs </vt:lpstr>
      <vt:lpstr>medicine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shahariyan nayeem</dc:creator>
  <cp:lastModifiedBy>shahriyan319@gmail.com</cp:lastModifiedBy>
  <cp:revision>9</cp:revision>
  <dcterms:created xsi:type="dcterms:W3CDTF">2023-08-25T13:57:23Z</dcterms:created>
  <dcterms:modified xsi:type="dcterms:W3CDTF">2023-09-04T05:05:33Z</dcterms:modified>
</cp:coreProperties>
</file>

<file path=docProps/thumbnail.jpeg>
</file>